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87" r:id="rId5"/>
    <p:sldId id="291" r:id="rId6"/>
    <p:sldId id="292" r:id="rId7"/>
    <p:sldId id="295" r:id="rId8"/>
    <p:sldId id="306" r:id="rId9"/>
    <p:sldId id="314" r:id="rId10"/>
    <p:sldId id="315" r:id="rId11"/>
    <p:sldId id="310" r:id="rId12"/>
    <p:sldId id="311" r:id="rId13"/>
    <p:sldId id="312" r:id="rId14"/>
    <p:sldId id="313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Havo 4 Lesbrief Vervoer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1654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Formuleblad.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0789" y="1395664"/>
            <a:ext cx="9986211" cy="4741952"/>
          </a:xfrm>
        </p:spPr>
        <p:txBody>
          <a:bodyPr>
            <a:normAutofit/>
          </a:bodyPr>
          <a:lstStyle/>
          <a:p>
            <a:r>
              <a:rPr lang="nl-NL" sz="2500" dirty="0" smtClean="0"/>
              <a:t>MO = MK </a:t>
            </a:r>
            <a:r>
              <a:rPr lang="nl-NL" sz="2500" dirty="0" smtClean="0">
                <a:sym typeface="Wingdings" panose="05000000000000000000" pitchFamily="2" charset="2"/>
              </a:rPr>
              <a:t> dan weet je de hoeveelheid bij maximale winst.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TO = P * Q 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TK = TCK + TVK of GTK * Q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TW = TO – TK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Toename winst per extra verkocht stuk = P – MK</a:t>
            </a:r>
          </a:p>
          <a:p>
            <a:r>
              <a:rPr lang="nl-NL" sz="2500" dirty="0" smtClean="0">
                <a:sym typeface="Wingdings" panose="05000000000000000000" pitchFamily="2" charset="2"/>
              </a:rPr>
              <a:t>Toename omzet per extra verkocht stuk = P.</a:t>
            </a:r>
          </a:p>
          <a:p>
            <a:endParaRPr lang="nl-NL" sz="2500" dirty="0">
              <a:sym typeface="Wingdings" panose="05000000000000000000" pitchFamily="2" charset="2"/>
            </a:endParaRPr>
          </a:p>
          <a:p>
            <a:endParaRPr lang="nl-NL" sz="2500" dirty="0" smtClean="0">
              <a:sym typeface="Wingdings" panose="05000000000000000000" pitchFamily="2" charset="2"/>
            </a:endParaRPr>
          </a:p>
          <a:p>
            <a:r>
              <a:rPr lang="nl-NL" sz="2500" dirty="0" smtClean="0">
                <a:sym typeface="Wingdings" panose="05000000000000000000" pitchFamily="2" charset="2"/>
              </a:rPr>
              <a:t>10 minuten opgave 2.21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560265" y="25728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60265" y="25728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60265" y="257284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60265" y="2572842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60265" y="257284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60265" y="257284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60265" y="2572841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60265" y="257284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60265" y="257283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60265" y="257283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418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4160"/>
          <a:stretch/>
        </p:blipFill>
        <p:spPr>
          <a:xfrm>
            <a:off x="0" y="-1"/>
            <a:ext cx="9817768" cy="40907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76639"/>
          <a:stretch/>
        </p:blipFill>
        <p:spPr>
          <a:xfrm>
            <a:off x="0" y="0"/>
            <a:ext cx="9817768" cy="1636296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67535"/>
          <a:stretch/>
        </p:blipFill>
        <p:spPr>
          <a:xfrm>
            <a:off x="0" y="-1"/>
            <a:ext cx="9817768" cy="227396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63412"/>
          <a:stretch/>
        </p:blipFill>
        <p:spPr>
          <a:xfrm>
            <a:off x="0" y="-1"/>
            <a:ext cx="9817768" cy="2562727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58774"/>
          <a:stretch/>
        </p:blipFill>
        <p:spPr>
          <a:xfrm>
            <a:off x="0" y="0"/>
            <a:ext cx="9817768" cy="288758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54136"/>
          <a:stretch/>
        </p:blipFill>
        <p:spPr>
          <a:xfrm>
            <a:off x="0" y="-1"/>
            <a:ext cx="9817768" cy="3212433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48811"/>
          <a:stretch/>
        </p:blipFill>
        <p:spPr>
          <a:xfrm>
            <a:off x="0" y="0"/>
            <a:ext cx="9817768" cy="3585412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5204"/>
          <a:stretch/>
        </p:blipFill>
        <p:spPr>
          <a:xfrm>
            <a:off x="0" y="-1"/>
            <a:ext cx="9817768" cy="3838075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40566"/>
          <a:stretch/>
        </p:blipFill>
        <p:spPr>
          <a:xfrm>
            <a:off x="0" y="-1"/>
            <a:ext cx="9817768" cy="4162927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5412"/>
          <a:stretch/>
        </p:blipFill>
        <p:spPr>
          <a:xfrm>
            <a:off x="0" y="-1"/>
            <a:ext cx="9817768" cy="4523875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31290"/>
          <a:stretch/>
        </p:blipFill>
        <p:spPr>
          <a:xfrm>
            <a:off x="0" y="-1"/>
            <a:ext cx="9817768" cy="4812633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22358"/>
          <a:stretch/>
        </p:blipFill>
        <p:spPr>
          <a:xfrm>
            <a:off x="0" y="-1"/>
            <a:ext cx="9817768" cy="5438275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 rotWithShape="1">
          <a:blip r:embed="rId2"/>
          <a:srcRect b="17891"/>
          <a:stretch/>
        </p:blipFill>
        <p:spPr>
          <a:xfrm>
            <a:off x="0" y="0"/>
            <a:ext cx="9817768" cy="5751096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 rotWithShape="1">
          <a:blip r:embed="rId2"/>
          <a:srcRect b="12910"/>
          <a:stretch/>
        </p:blipFill>
        <p:spPr>
          <a:xfrm>
            <a:off x="0" y="0"/>
            <a:ext cx="9817768" cy="6100012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817768" cy="70042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23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88758" y="264695"/>
            <a:ext cx="9264316" cy="1665705"/>
          </a:xfrm>
        </p:spPr>
        <p:txBody>
          <a:bodyPr>
            <a:normAutofit/>
          </a:bodyPr>
          <a:lstStyle/>
          <a:p>
            <a:r>
              <a:rPr lang="nl-NL" dirty="0" smtClean="0"/>
              <a:t>Over 10 minuten bespreken we opdracht 2.22 en 2.23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80474" y="1335506"/>
            <a:ext cx="6954252" cy="552249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sz="2500" dirty="0" smtClean="0"/>
              <a:t>Voor opgave 2.22</a:t>
            </a:r>
          </a:p>
          <a:p>
            <a:pPr marL="0" indent="0">
              <a:buNone/>
            </a:pPr>
            <a:r>
              <a:rPr lang="nl-NL" sz="2500" dirty="0" smtClean="0"/>
              <a:t>Break even = TO = TK</a:t>
            </a:r>
          </a:p>
          <a:p>
            <a:pPr marL="0" indent="0">
              <a:buNone/>
            </a:pPr>
            <a:r>
              <a:rPr lang="nl-NL" sz="2500" dirty="0" smtClean="0"/>
              <a:t>TO = P * Q</a:t>
            </a:r>
          </a:p>
          <a:p>
            <a:pPr marL="0" indent="0">
              <a:buNone/>
            </a:pPr>
            <a:r>
              <a:rPr lang="nl-NL" sz="2500" dirty="0" smtClean="0"/>
              <a:t>TK = TCK + TVK</a:t>
            </a:r>
          </a:p>
          <a:p>
            <a:pPr marL="0" indent="0">
              <a:buNone/>
            </a:pPr>
            <a:r>
              <a:rPr lang="nl-NL" sz="2500" dirty="0" smtClean="0"/>
              <a:t>Voor opgave 2.23</a:t>
            </a:r>
          </a:p>
          <a:p>
            <a:pPr marL="0" indent="0">
              <a:buNone/>
            </a:pPr>
            <a:r>
              <a:rPr lang="nl-NL" sz="2500" dirty="0" smtClean="0"/>
              <a:t>Alle kosten die je per jaar maakt (ongeacht hoeveel gipsplaten je maakt) zijn constant.</a:t>
            </a:r>
          </a:p>
          <a:p>
            <a:pPr marL="0" indent="0">
              <a:buNone/>
            </a:pPr>
            <a:r>
              <a:rPr lang="nl-NL" sz="2500" dirty="0" smtClean="0"/>
              <a:t>Om Gemiddelde variabele loonkosten te bereken: bereken eerst de totale variabele loonkosten en deel deze vervolgens door het aantal gipsplaten voor de gemiddelde variabele loonkosten.</a:t>
            </a:r>
          </a:p>
          <a:p>
            <a:pPr marL="0" indent="0">
              <a:buNone/>
            </a:pPr>
            <a:r>
              <a:rPr lang="nl-NL" sz="2500" dirty="0" smtClean="0"/>
              <a:t>TVK / Q = GVK.</a:t>
            </a:r>
          </a:p>
          <a:p>
            <a:pPr marL="0" indent="0">
              <a:buNone/>
            </a:pPr>
            <a:r>
              <a:rPr lang="nl-NL" sz="2500" dirty="0" smtClean="0"/>
              <a:t>De gemiddelde variabele loonkosten + andere variabele kosten maakt samen de gemiddelde variabele kosten.</a:t>
            </a:r>
          </a:p>
          <a:p>
            <a:pPr marL="0" indent="0">
              <a:buNone/>
            </a:pPr>
            <a:r>
              <a:rPr lang="nl-NL" sz="2500" dirty="0" smtClean="0"/>
              <a:t>TO = TK = break even.</a:t>
            </a:r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endParaRPr lang="nl-NL" sz="2500" dirty="0" smtClean="0"/>
          </a:p>
          <a:p>
            <a:pPr marL="0" indent="0">
              <a:buNone/>
            </a:pP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7018844" y="116514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018844" y="116514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018844" y="116514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018844" y="116514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018844" y="116514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018844" y="116514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018844" y="116514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018844" y="116514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018844" y="1165144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018844" y="1165143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09772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77726"/>
          <a:stretch/>
        </p:blipFill>
        <p:spPr>
          <a:xfrm>
            <a:off x="0" y="0"/>
            <a:ext cx="12192000" cy="589547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57270"/>
          <a:stretch/>
        </p:blipFill>
        <p:spPr>
          <a:xfrm>
            <a:off x="0" y="0"/>
            <a:ext cx="12192000" cy="1130968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39996"/>
          <a:stretch/>
        </p:blipFill>
        <p:spPr>
          <a:xfrm>
            <a:off x="0" y="0"/>
            <a:ext cx="12192000" cy="15881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27723"/>
          <a:stretch/>
        </p:blipFill>
        <p:spPr>
          <a:xfrm>
            <a:off x="0" y="0"/>
            <a:ext cx="12192000" cy="1913021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264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8640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91932"/>
          <a:stretch/>
        </p:blipFill>
        <p:spPr>
          <a:xfrm>
            <a:off x="156018" y="69850"/>
            <a:ext cx="12035982" cy="483603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86312"/>
          <a:stretch/>
        </p:blipFill>
        <p:spPr>
          <a:xfrm>
            <a:off x="156018" y="69850"/>
            <a:ext cx="12035982" cy="82048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79688"/>
          <a:stretch/>
        </p:blipFill>
        <p:spPr>
          <a:xfrm>
            <a:off x="156018" y="69850"/>
            <a:ext cx="12035982" cy="121752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74469"/>
          <a:stretch/>
        </p:blipFill>
        <p:spPr>
          <a:xfrm>
            <a:off x="156018" y="69850"/>
            <a:ext cx="12035982" cy="1530350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 rotWithShape="1">
          <a:blip r:embed="rId2"/>
          <a:srcRect b="66842"/>
          <a:stretch/>
        </p:blipFill>
        <p:spPr>
          <a:xfrm>
            <a:off x="156018" y="69850"/>
            <a:ext cx="12035982" cy="1987550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 rotWithShape="1">
          <a:blip r:embed="rId2"/>
          <a:srcRect b="60419"/>
          <a:stretch/>
        </p:blipFill>
        <p:spPr>
          <a:xfrm>
            <a:off x="156018" y="69850"/>
            <a:ext cx="12035982" cy="2372561"/>
          </a:xfrm>
          <a:prstGeom prst="rect">
            <a:avLst/>
          </a:prstGeom>
        </p:spPr>
      </p:pic>
      <p:pic>
        <p:nvPicPr>
          <p:cNvPr id="10" name="Afbeelding 9"/>
          <p:cNvPicPr>
            <a:picLocks noChangeAspect="1"/>
          </p:cNvPicPr>
          <p:nvPr/>
        </p:nvPicPr>
        <p:blipFill rotWithShape="1">
          <a:blip r:embed="rId2"/>
          <a:srcRect b="54799"/>
          <a:stretch/>
        </p:blipFill>
        <p:spPr>
          <a:xfrm>
            <a:off x="156018" y="69850"/>
            <a:ext cx="12035982" cy="2709445"/>
          </a:xfrm>
          <a:prstGeom prst="rect">
            <a:avLst/>
          </a:prstGeom>
        </p:spPr>
      </p:pic>
      <p:pic>
        <p:nvPicPr>
          <p:cNvPr id="11" name="Afbeelding 10"/>
          <p:cNvPicPr>
            <a:picLocks noChangeAspect="1"/>
          </p:cNvPicPr>
          <p:nvPr/>
        </p:nvPicPr>
        <p:blipFill rotWithShape="1">
          <a:blip r:embed="rId2"/>
          <a:srcRect b="48777"/>
          <a:stretch/>
        </p:blipFill>
        <p:spPr>
          <a:xfrm>
            <a:off x="156018" y="69850"/>
            <a:ext cx="12035982" cy="3070392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 rotWithShape="1">
          <a:blip r:embed="rId2"/>
          <a:srcRect b="42555"/>
          <a:stretch/>
        </p:blipFill>
        <p:spPr>
          <a:xfrm>
            <a:off x="156018" y="69850"/>
            <a:ext cx="12035982" cy="3443371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 rotWithShape="1">
          <a:blip r:embed="rId2"/>
          <a:srcRect b="34928"/>
          <a:stretch/>
        </p:blipFill>
        <p:spPr>
          <a:xfrm>
            <a:off x="156018" y="69850"/>
            <a:ext cx="12035982" cy="3900571"/>
          </a:xfrm>
          <a:prstGeom prst="rect">
            <a:avLst/>
          </a:prstGeom>
        </p:spPr>
      </p:pic>
      <p:pic>
        <p:nvPicPr>
          <p:cNvPr id="14" name="Afbeelding 13"/>
          <p:cNvPicPr>
            <a:picLocks noChangeAspect="1"/>
          </p:cNvPicPr>
          <p:nvPr/>
        </p:nvPicPr>
        <p:blipFill rotWithShape="1">
          <a:blip r:embed="rId2"/>
          <a:srcRect b="29508"/>
          <a:stretch/>
        </p:blipFill>
        <p:spPr>
          <a:xfrm>
            <a:off x="156018" y="69850"/>
            <a:ext cx="12035982" cy="4225424"/>
          </a:xfrm>
          <a:prstGeom prst="rect">
            <a:avLst/>
          </a:prstGeom>
        </p:spPr>
      </p:pic>
      <p:pic>
        <p:nvPicPr>
          <p:cNvPr id="15" name="Afbeelding 14"/>
          <p:cNvPicPr>
            <a:picLocks noChangeAspect="1"/>
          </p:cNvPicPr>
          <p:nvPr/>
        </p:nvPicPr>
        <p:blipFill rotWithShape="1">
          <a:blip r:embed="rId2"/>
          <a:srcRect b="22282"/>
          <a:stretch/>
        </p:blipFill>
        <p:spPr>
          <a:xfrm>
            <a:off x="156018" y="69850"/>
            <a:ext cx="12035982" cy="4658561"/>
          </a:xfrm>
          <a:prstGeom prst="rect">
            <a:avLst/>
          </a:prstGeom>
        </p:spPr>
      </p:pic>
      <p:pic>
        <p:nvPicPr>
          <p:cNvPr id="16" name="Afbeelding 1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6018" y="69850"/>
            <a:ext cx="12035982" cy="59942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631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200" dirty="0" smtClean="0"/>
              <a:t>Marktaandeel.</a:t>
            </a:r>
          </a:p>
          <a:p>
            <a:r>
              <a:rPr lang="nl-NL" sz="2200" dirty="0" smtClean="0"/>
              <a:t>Totale opbrengst.								</a:t>
            </a:r>
          </a:p>
          <a:p>
            <a:r>
              <a:rPr lang="nl-NL" sz="2200" dirty="0" smtClean="0"/>
              <a:t>Totale kosten</a:t>
            </a:r>
          </a:p>
          <a:p>
            <a:r>
              <a:rPr lang="nl-NL" sz="2200" dirty="0" smtClean="0">
                <a:sym typeface="Wingdings" panose="05000000000000000000" pitchFamily="2" charset="2"/>
              </a:rPr>
              <a:t>afschrijvingskosten.</a:t>
            </a:r>
          </a:p>
          <a:p>
            <a:r>
              <a:rPr lang="nl-NL" sz="2200" dirty="0" smtClean="0"/>
              <a:t>Totale winst.</a:t>
            </a:r>
          </a:p>
          <a:p>
            <a:r>
              <a:rPr lang="nl-NL" sz="2200" dirty="0" smtClean="0"/>
              <a:t>Break even.</a:t>
            </a:r>
          </a:p>
          <a:p>
            <a:r>
              <a:rPr lang="nl-NL" sz="2200" dirty="0" smtClean="0"/>
              <a:t>Marginale opbrengst.</a:t>
            </a:r>
          </a:p>
          <a:p>
            <a:r>
              <a:rPr lang="nl-NL" sz="2200" dirty="0" smtClean="0"/>
              <a:t>Marginale kosten.</a:t>
            </a:r>
          </a:p>
          <a:p>
            <a:endParaRPr lang="nl-NL" sz="2200" dirty="0" smtClean="0"/>
          </a:p>
        </p:txBody>
      </p:sp>
    </p:spTree>
    <p:extLst>
      <p:ext uri="{BB962C8B-B14F-4D97-AF65-F5344CB8AC3E}">
        <p14:creationId xmlns:p14="http://schemas.microsoft.com/office/powerpoint/2010/main" val="212154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Hoofdstuk 1 en 2.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58969" y="1390568"/>
            <a:ext cx="10501010" cy="3880773"/>
          </a:xfrm>
        </p:spPr>
        <p:txBody>
          <a:bodyPr>
            <a:noAutofit/>
          </a:bodyPr>
          <a:lstStyle/>
          <a:p>
            <a:r>
              <a:rPr lang="nl-NL" sz="2000" dirty="0" smtClean="0"/>
              <a:t>Marktaandeel.				Afzet van de onderneming/ totale afzet markt * 100%</a:t>
            </a:r>
          </a:p>
          <a:p>
            <a:r>
              <a:rPr lang="nl-NL" sz="2000" dirty="0" smtClean="0"/>
              <a:t>Totale opbrengst.			Prijs * afzet					</a:t>
            </a:r>
          </a:p>
          <a:p>
            <a:r>
              <a:rPr lang="nl-NL" sz="2000" dirty="0" smtClean="0"/>
              <a:t>Totale kosten				Totale variabele kosten + totale constante kosten.</a:t>
            </a:r>
          </a:p>
          <a:p>
            <a:r>
              <a:rPr lang="nl-NL" sz="2000" dirty="0" smtClean="0">
                <a:sym typeface="Wingdings" panose="05000000000000000000" pitchFamily="2" charset="2"/>
              </a:rPr>
              <a:t>Afschrijvingskosten			Kosten die je maakt om machine te vervangen.</a:t>
            </a:r>
          </a:p>
          <a:p>
            <a:r>
              <a:rPr lang="nl-NL" sz="2000" dirty="0" smtClean="0"/>
              <a:t>Totale winst.					Totale opbrengst – totale kosten	</a:t>
            </a:r>
          </a:p>
          <a:p>
            <a:r>
              <a:rPr lang="nl-NL" sz="2000" dirty="0" smtClean="0"/>
              <a:t>Break even.					Zowel geen winst als verlies</a:t>
            </a:r>
          </a:p>
          <a:p>
            <a:r>
              <a:rPr lang="nl-NL" sz="2000" dirty="0" smtClean="0"/>
              <a:t>Break even omzet			de omzet waarbij je geen winst of verlies maakt.</a:t>
            </a:r>
          </a:p>
          <a:p>
            <a:r>
              <a:rPr lang="nl-NL" sz="2000" dirty="0" smtClean="0"/>
              <a:t>Break even afzet				de afzet waarbij je geen winst of verlies maakt.</a:t>
            </a:r>
          </a:p>
          <a:p>
            <a:r>
              <a:rPr lang="nl-NL" sz="2000" dirty="0" smtClean="0"/>
              <a:t>Marginale opbrengst.			Opbrengst van 1 extra product.</a:t>
            </a:r>
          </a:p>
          <a:p>
            <a:r>
              <a:rPr lang="nl-NL" sz="2000" dirty="0" smtClean="0"/>
              <a:t>Marginale kosten.			Kosten van 1 extra product.</a:t>
            </a:r>
          </a:p>
          <a:p>
            <a:endParaRPr lang="nl-NL" sz="2000" dirty="0" smtClean="0"/>
          </a:p>
        </p:txBody>
      </p:sp>
    </p:spTree>
    <p:extLst>
      <p:ext uri="{BB962C8B-B14F-4D97-AF65-F5344CB8AC3E}">
        <p14:creationId xmlns:p14="http://schemas.microsoft.com/office/powerpoint/2010/main" val="1873271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programma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3 oefenopgaves met MO,MK,TO,TK en Winst.</a:t>
            </a:r>
          </a:p>
          <a:p>
            <a:pPr marL="0" indent="0">
              <a:buNone/>
            </a:pP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1894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zien we?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Stel je verkoopt fietsen voor 2.250.</a:t>
            </a:r>
          </a:p>
          <a:p>
            <a:r>
              <a:rPr lang="nl-NL" sz="2500" dirty="0" smtClean="0"/>
              <a:t>Het maken van deze fiets kost 1.850.</a:t>
            </a:r>
          </a:p>
          <a:p>
            <a:r>
              <a:rPr lang="nl-NL" sz="2500" dirty="0" smtClean="0"/>
              <a:t>Bij hoeveel fietsen is je winst maximaal?</a:t>
            </a:r>
          </a:p>
          <a:p>
            <a:r>
              <a:rPr lang="nl-NL" sz="2500" dirty="0" smtClean="0"/>
              <a:t>Als je zoveel mogelijk producten verkoopt, tenslotte elk extra product levert 400 extra winst op (2.250 – 1.850)</a:t>
            </a:r>
          </a:p>
          <a:p>
            <a:r>
              <a:rPr lang="nl-NL" sz="2500" dirty="0" smtClean="0"/>
              <a:t>Je gaat dus net zoveel produceren als je productiecapaciteit.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020388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Maar nu?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93295" y="1335505"/>
            <a:ext cx="8780707" cy="4705857"/>
          </a:xfrm>
        </p:spPr>
        <p:txBody>
          <a:bodyPr>
            <a:noAutofit/>
          </a:bodyPr>
          <a:lstStyle/>
          <a:p>
            <a:r>
              <a:rPr lang="nl-NL" sz="2500" dirty="0" smtClean="0"/>
              <a:t>Stel dat je nog steeds je fietsen verkoopt voor 2.250. </a:t>
            </a:r>
            <a:endParaRPr lang="nl-NL" sz="2500" dirty="0"/>
          </a:p>
          <a:p>
            <a:r>
              <a:rPr lang="nl-NL" sz="2500" dirty="0" smtClean="0"/>
              <a:t>Alleen nu nemen de variabele kosten per fiets toe naarmate je meer fietsen gaat maken?</a:t>
            </a:r>
          </a:p>
          <a:p>
            <a:r>
              <a:rPr lang="nl-NL" sz="2500" dirty="0" smtClean="0"/>
              <a:t>Stel een extra fiets maken kost 2000 euro, gaan we die fietsen maken?</a:t>
            </a:r>
          </a:p>
          <a:p>
            <a:r>
              <a:rPr lang="nl-NL" sz="2500" dirty="0" smtClean="0"/>
              <a:t>Stel een extra fiets maken kost 2200 euro, gaan we die maken?</a:t>
            </a:r>
          </a:p>
          <a:p>
            <a:r>
              <a:rPr lang="nl-NL" sz="2500" dirty="0" smtClean="0"/>
              <a:t>Stel een extra fiets maken kost 2251 euro, gaan we die maken?</a:t>
            </a:r>
          </a:p>
          <a:p>
            <a:r>
              <a:rPr lang="nl-NL" sz="2500" dirty="0" smtClean="0"/>
              <a:t>Zolang de marginale kosten (kosten extra fiets) lager zijn dan de Marginale opbrengst (prijs extra fiets) blijven we fietsen verkopen, zodra MK &gt; MO stoppen.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28270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hebben we gezien?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Zodra de marginale kosten &gt; de marginale opbrengst</a:t>
            </a:r>
          </a:p>
          <a:p>
            <a:r>
              <a:rPr lang="nl-NL" sz="2500" dirty="0" smtClean="0"/>
              <a:t>Bijvoorbeeld wanneer hij </a:t>
            </a:r>
            <a:r>
              <a:rPr lang="nl-NL" sz="2500" dirty="0" err="1" smtClean="0"/>
              <a:t>ipv</a:t>
            </a:r>
            <a:r>
              <a:rPr lang="nl-NL" sz="2500" dirty="0" smtClean="0"/>
              <a:t> 3.500, 3.501 producten gaat verkopen.</a:t>
            </a:r>
          </a:p>
          <a:p>
            <a:r>
              <a:rPr lang="nl-NL" sz="2500" dirty="0" smtClean="0"/>
              <a:t>Dan levert hem dit extra op: 2.250</a:t>
            </a:r>
          </a:p>
          <a:p>
            <a:r>
              <a:rPr lang="nl-NL" sz="2500" dirty="0" smtClean="0"/>
              <a:t>Het kost hem extra: 2.400</a:t>
            </a:r>
          </a:p>
          <a:p>
            <a:r>
              <a:rPr lang="nl-NL" sz="2500" dirty="0" smtClean="0"/>
              <a:t>Cq op dit extra verkochten product maakt </a:t>
            </a:r>
            <a:r>
              <a:rPr lang="nl-NL" sz="2500" dirty="0" smtClean="0"/>
              <a:t>hij verlies.</a:t>
            </a:r>
            <a:endParaRPr lang="nl-NL" sz="2500" dirty="0" smtClean="0"/>
          </a:p>
          <a:p>
            <a:r>
              <a:rPr lang="nl-NL" sz="2500" dirty="0" smtClean="0"/>
              <a:t>Als hij dus maximale winst nastreeft zal hij dit product niet verkopen.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246903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Maximale winst.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2482" y="1270000"/>
            <a:ext cx="8596668" cy="3880773"/>
          </a:xfrm>
        </p:spPr>
        <p:txBody>
          <a:bodyPr>
            <a:noAutofit/>
          </a:bodyPr>
          <a:lstStyle/>
          <a:p>
            <a:r>
              <a:rPr lang="nl-NL" sz="2500" dirty="0" smtClean="0"/>
              <a:t>We weten dus dat we maximale winst hebben wanneer MO = MK. </a:t>
            </a:r>
          </a:p>
          <a:p>
            <a:r>
              <a:rPr lang="nl-NL" sz="2500" dirty="0" smtClean="0"/>
              <a:t>Want als MO &gt; MK gaan we extra producten verkopen (Prijs 500, kosten 450, extra product levert 50 extra winst op)</a:t>
            </a:r>
          </a:p>
          <a:p>
            <a:r>
              <a:rPr lang="nl-NL" sz="2500" dirty="0" smtClean="0"/>
              <a:t> wanneer MK &gt; MO gaan we deze producten niet meer verkopen (prijs 500, kosten 550, extra product verlaagd de winst met 50).</a:t>
            </a:r>
          </a:p>
          <a:p>
            <a:r>
              <a:rPr lang="nl-NL" sz="2500" dirty="0" smtClean="0"/>
              <a:t>belangrijk!! We weten alleen maar de hoeveelheid producten die we gaan verkopen bij MO = MK. Alleen de Q.</a:t>
            </a:r>
          </a:p>
          <a:p>
            <a:r>
              <a:rPr lang="nl-NL" sz="2500" dirty="0" smtClean="0"/>
              <a:t>Deze moeten we gebruiken om de TO en TK te berekenen (totale omzet en totale kosten).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21218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gaan we aan de slag.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We gaan de aankomende opgaves maken, maar die gaan we stap voor stap bespreken. Dus we gaan aan de slag met opgave 2.21, en na 5 minuten kijken we hoever iedereen is gekomen en dan bespreken we een gedeelte en gaan we weer verder.</a:t>
            </a:r>
          </a:p>
          <a:p>
            <a:endParaRPr lang="nl-NL" sz="2500" dirty="0"/>
          </a:p>
          <a:p>
            <a:r>
              <a:rPr lang="nl-NL" sz="2500" dirty="0" smtClean="0"/>
              <a:t>Wederom, stapsgewijs.</a:t>
            </a:r>
          </a:p>
          <a:p>
            <a:r>
              <a:rPr lang="nl-NL" sz="2500" dirty="0" smtClean="0"/>
              <a:t>Wat heb ik gedaan: een formule blad gemaakt voor de aankomende opgaves.</a:t>
            </a:r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764616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1416</TotalTime>
  <Words>613</Words>
  <Application>Microsoft Office PowerPoint</Application>
  <PresentationFormat>Breedbeeld</PresentationFormat>
  <Paragraphs>96</Paragraphs>
  <Slides>14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9" baseType="lpstr">
      <vt:lpstr>Arial</vt:lpstr>
      <vt:lpstr>Trebuchet MS</vt:lpstr>
      <vt:lpstr>Wingdings</vt:lpstr>
      <vt:lpstr>Wingdings 3</vt:lpstr>
      <vt:lpstr>Facet</vt:lpstr>
      <vt:lpstr>Havo 4 Lesbrief Vervoer</vt:lpstr>
      <vt:lpstr>Hoofdstuk 1 en 2.</vt:lpstr>
      <vt:lpstr>Hoofdstuk 1 en 2.</vt:lpstr>
      <vt:lpstr>programma</vt:lpstr>
      <vt:lpstr>Wat zien we?</vt:lpstr>
      <vt:lpstr>Maar nu?</vt:lpstr>
      <vt:lpstr>Wat hebben we gezien?</vt:lpstr>
      <vt:lpstr>Maximale winst.</vt:lpstr>
      <vt:lpstr>Hoe gaan we aan de slag.</vt:lpstr>
      <vt:lpstr>Formuleblad.</vt:lpstr>
      <vt:lpstr>PowerPoint-presentatie</vt:lpstr>
      <vt:lpstr>Over 10 minuten bespreken we opdracht 2.22 en 2.23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Havo 4 Lesbrief Vervoer</dc:title>
  <dc:creator>Bas Jacobs</dc:creator>
  <cp:lastModifiedBy>Jacobs, B (Bas)</cp:lastModifiedBy>
  <cp:revision>32</cp:revision>
  <dcterms:created xsi:type="dcterms:W3CDTF">2016-01-11T13:38:51Z</dcterms:created>
  <dcterms:modified xsi:type="dcterms:W3CDTF">2017-09-28T06:33:35Z</dcterms:modified>
</cp:coreProperties>
</file>